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5" r:id="rId2"/>
    <p:sldId id="342" r:id="rId3"/>
    <p:sldId id="327" r:id="rId4"/>
    <p:sldId id="343" r:id="rId5"/>
    <p:sldId id="341" r:id="rId6"/>
    <p:sldId id="344" r:id="rId7"/>
    <p:sldId id="345" r:id="rId8"/>
    <p:sldId id="346" r:id="rId9"/>
    <p:sldId id="347" r:id="rId10"/>
    <p:sldId id="349" r:id="rId11"/>
    <p:sldId id="33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19" autoAdjust="0"/>
  </p:normalViewPr>
  <p:slideViewPr>
    <p:cSldViewPr>
      <p:cViewPr>
        <p:scale>
          <a:sx n="93" d="100"/>
          <a:sy n="93" d="100"/>
        </p:scale>
        <p:origin x="115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66249-1121-CF44-8FFB-B5A442EA1015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52CB9-354B-0441-AB77-CDF22AFC0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9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C9C3F403-B569-1247-B06C-ABE9BD874CDC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09F2F53-CEB9-4DA1-88E9-97AAC507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2F53-CEB9-4DA1-88E9-97AAC50766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1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2F53-CEB9-4DA1-88E9-97AAC50766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4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F2F53-CEB9-4DA1-88E9-97AAC50766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phantomhighspeed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hantomhighspeed.com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2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2BB92B-7CBD-4A44-9310-EF9B0CC5C63B}" type="datetime3">
              <a:rPr lang="en-US" smtClean="0"/>
              <a:t>13 March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2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8EA778-0944-45CD-9100-63D873C1F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248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u="sng" smtClean="0">
                <a:hlinkClick r:id="rId2"/>
              </a:defRPr>
            </a:lvl1pPr>
          </a:lstStyle>
          <a:p>
            <a:r>
              <a:rPr lang="en-US" dirty="0" err="1"/>
              <a:t>phantomhighspeed.com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816225"/>
            <a:ext cx="7772400" cy="2060575"/>
          </a:xfrm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900883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2364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9" y="2375770"/>
            <a:ext cx="8183162" cy="899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62" y="1842370"/>
            <a:ext cx="7590438" cy="51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181408"/>
            <a:ext cx="2209800" cy="6581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65" y="777240"/>
            <a:ext cx="8229600" cy="762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81" y="181408"/>
            <a:ext cx="5985837" cy="65816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2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5D2B7C-B3BC-4A4D-960C-349AD93D6B43}" type="datetime3">
              <a:rPr lang="en-US" smtClean="0"/>
              <a:t>13 March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2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8EA778-0944-45CD-9100-63D873C1F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248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u="sng" smtClean="0">
                <a:hlinkClick r:id="rId3"/>
              </a:defRPr>
            </a:lvl1pPr>
          </a:lstStyle>
          <a:p>
            <a:r>
              <a:rPr lang="en-US" dirty="0" err="1"/>
              <a:t>phantomhighspeed.com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873107"/>
            <a:ext cx="822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9419"/>
            <a:ext cx="1905000" cy="5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hantomhighspeed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165" y="77331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 userDrawn="1"/>
        </p:nvSpPr>
        <p:spPr>
          <a:xfrm>
            <a:off x="0" y="6189529"/>
            <a:ext cx="9144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2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C339A9-F111-40F3-9BBE-E435420001BA}" type="datetime3">
              <a:rPr lang="en-US" smtClean="0"/>
              <a:t>13 March 2018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724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8EA778-0944-45CD-9100-63D873C1F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72483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lang="en-US" sz="1200" u="sng" smtClean="0">
                <a:hlinkClick r:id="rId4"/>
              </a:defRPr>
            </a:lvl1pPr>
          </a:lstStyle>
          <a:p>
            <a:r>
              <a:rPr lang="en-US" dirty="0" err="1"/>
              <a:t>phantomhighspeed.com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2015 by AMETEK,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732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effectLst/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700"/>
        </a:lnSpc>
        <a:spcBef>
          <a:spcPts val="600"/>
        </a:spcBef>
        <a:spcAft>
          <a:spcPts val="600"/>
        </a:spcAft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2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antomhighspeed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antomhighspeed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antomhighspeed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3425"/>
            <a:ext cx="7772400" cy="2060575"/>
          </a:xfrm>
        </p:spPr>
        <p:txBody>
          <a:bodyPr>
            <a:normAutofit/>
          </a:bodyPr>
          <a:lstStyle/>
          <a:p>
            <a:r>
              <a:rPr lang="en-US" dirty="0"/>
              <a:t>Phantom S890</a:t>
            </a:r>
            <a:br>
              <a:rPr lang="en-US" dirty="0"/>
            </a:br>
            <a:r>
              <a:rPr lang="en-US" sz="2400" dirty="0"/>
              <a:t>4K Streaming Camera</a:t>
            </a:r>
            <a:br>
              <a:rPr lang="en-US" dirty="0"/>
            </a:br>
            <a:br>
              <a:rPr lang="en-US" dirty="0"/>
            </a:b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8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1574" y="1295400"/>
            <a:ext cx="58324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Signals included: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Trigger (FSYNC) In/Out</a:t>
            </a:r>
            <a:r>
              <a:rPr lang="en-US" dirty="0"/>
              <a:t>: One hardware pulse per frame (= image) to synchronize image acquisition (and potentially drive a variable frame rate) with an external process (either in or out)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Trigger (SW) to start stream</a:t>
            </a:r>
            <a:r>
              <a:rPr lang="en-US" dirty="0"/>
              <a:t>: One hardware pulse per recording, to start and/or stop the recording, depending on pre/post-trigger settings (often in, sometimes out)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Strobe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Time code (IRIG) In/Out</a:t>
            </a:r>
            <a:r>
              <a:rPr lang="en-US" dirty="0"/>
              <a:t>  - 5us accuracy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Event marking</a:t>
            </a:r>
            <a:r>
              <a:rPr lang="en-US" dirty="0"/>
              <a:t>: Places flag in header data</a:t>
            </a: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err="1"/>
              <a:t>Memgate</a:t>
            </a:r>
            <a:r>
              <a:rPr lang="en-US" dirty="0"/>
              <a:t>: begins acquisition at signal, and continues acquiring</a:t>
            </a: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402595"/>
            <a:ext cx="26161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542871"/>
            <a:ext cx="285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GPIO port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Hirose 12-pin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&gt;=2 opto-isolated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TTL bi-directional</a:t>
            </a:r>
          </a:p>
        </p:txBody>
      </p:sp>
    </p:spTree>
    <p:extLst>
      <p:ext uri="{BB962C8B-B14F-4D97-AF65-F5344CB8AC3E}">
        <p14:creationId xmlns:p14="http://schemas.microsoft.com/office/powerpoint/2010/main" val="276828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&amp; Availability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462124" y="1636216"/>
            <a:ext cx="621785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Pricing Structure: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Per unit price will reduce based</a:t>
            </a:r>
            <a:r>
              <a:rPr kumimoji="0" lang="en-US" altLang="en-U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on total annual volume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/>
              <a:t>Pricing includes: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Streamer, with Nikon Mount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Power supply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Priced separately: 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CXP cables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Frame grabber cards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Availability: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April 30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/>
          </a:p>
        </p:txBody>
      </p:sp>
      <p:pic>
        <p:nvPicPr>
          <p:cNvPr id="3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1" r="12498"/>
          <a:stretch/>
        </p:blipFill>
        <p:spPr>
          <a:xfrm>
            <a:off x="6553200" y="4396714"/>
            <a:ext cx="1650062" cy="177548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9995" r="18029" b="11776"/>
          <a:stretch/>
        </p:blipFill>
        <p:spPr>
          <a:xfrm>
            <a:off x="6567733" y="2131194"/>
            <a:ext cx="1635529" cy="16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7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Phantom S890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92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Streaming camera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 4K sensor, in Color or Mono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CXP6 technology to stream – no RAM in camera  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8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Gpx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/sec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of data -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banks of 4 CXP6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channels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CXP6 protocol compliant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with exceptions: 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Stitching data from separate frame grabbers 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Header space in image for data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Rolling / Global shutter selection 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IRIG Signal capability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Gen-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-Cam protocol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control streamer </a:t>
            </a:r>
          </a:p>
          <a:p>
            <a:pPr lvl="2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Phantom Control Software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Compatible with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Euresys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IO Industries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>
          <a:xfrm>
            <a:off x="3131389" y="62484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lang="en-US" sz="1200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phantomhighspeed.com</a:t>
            </a:r>
          </a:p>
        </p:txBody>
      </p:sp>
    </p:spTree>
    <p:extLst>
      <p:ext uri="{BB962C8B-B14F-4D97-AF65-F5344CB8AC3E}">
        <p14:creationId xmlns:p14="http://schemas.microsoft.com/office/powerpoint/2010/main" val="192112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Phantom S890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9995" r="18029" b="11776"/>
          <a:stretch/>
        </p:blipFill>
        <p:spPr>
          <a:xfrm>
            <a:off x="459165" y="1752600"/>
            <a:ext cx="3199361" cy="3273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9999" r="15967" b="9999"/>
          <a:stretch/>
        </p:blipFill>
        <p:spPr>
          <a:xfrm>
            <a:off x="4800600" y="1752600"/>
            <a:ext cx="3649133" cy="3284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504807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Dimensions: </a:t>
            </a:r>
          </a:p>
          <a:p>
            <a:pPr lvl="1"/>
            <a:r>
              <a:rPr lang="en-US" dirty="0"/>
              <a:t>5 ¾ x 5 ¾ x 3 ¾ inches, without lens mount</a:t>
            </a:r>
          </a:p>
          <a:p>
            <a:pPr lvl="1"/>
            <a:r>
              <a:rPr lang="en-US" dirty="0"/>
              <a:t>14.6 x 14.6 x 9.525 cm, without lens mount </a:t>
            </a:r>
          </a:p>
          <a:p>
            <a:r>
              <a:rPr lang="en-US" dirty="0"/>
              <a:t>Lens mounts are interchangeable</a:t>
            </a:r>
          </a:p>
        </p:txBody>
      </p:sp>
    </p:spTree>
    <p:extLst>
      <p:ext uri="{BB962C8B-B14F-4D97-AF65-F5344CB8AC3E}">
        <p14:creationId xmlns:p14="http://schemas.microsoft.com/office/powerpoint/2010/main" val="195751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S890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3924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GPIO port: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Hirose 12-pin</a:t>
            </a:r>
          </a:p>
          <a:p>
            <a:r>
              <a:rPr lang="en-US" dirty="0"/>
              <a:t>Power port: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Mini-</a:t>
            </a:r>
            <a:r>
              <a:rPr lang="en-US" dirty="0" err="1"/>
              <a:t>xlr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C110 Power supply (80W)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Goal: Remove in final product, power over CXP </a:t>
            </a:r>
          </a:p>
          <a:p>
            <a:r>
              <a:rPr lang="en-US" dirty="0"/>
              <a:t>CXP ports: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Strain relief / Cable management to be designed </a:t>
            </a: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1" r="12498"/>
          <a:stretch/>
        </p:blipFill>
        <p:spPr>
          <a:xfrm>
            <a:off x="4591680" y="1447800"/>
            <a:ext cx="3866520" cy="4160421"/>
          </a:xfrm>
        </p:spPr>
      </p:pic>
    </p:spTree>
    <p:extLst>
      <p:ext uri="{BB962C8B-B14F-4D97-AF65-F5344CB8AC3E}">
        <p14:creationId xmlns:p14="http://schemas.microsoft.com/office/powerpoint/2010/main" val="25224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S890 Design – Cables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" y="3374346"/>
            <a:ext cx="3628873" cy="272165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4000" y="3374346"/>
            <a:ext cx="3683000" cy="2762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1AD31-1A2B-41AE-9062-9E13BEDE27C5}"/>
              </a:ext>
            </a:extLst>
          </p:cNvPr>
          <p:cNvSpPr txBox="1"/>
          <p:nvPr/>
        </p:nvSpPr>
        <p:spPr>
          <a:xfrm>
            <a:off x="609600" y="153924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Cable options for various use cases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Frequent need to connect / disconnect: 	Standard single or double CXP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ruggedize connection:		CXP cables with screw-in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once, maintain connection:		Ruggedized, 4-connector CXP cables </a:t>
            </a:r>
          </a:p>
        </p:txBody>
      </p:sp>
    </p:spTree>
    <p:extLst>
      <p:ext uri="{BB962C8B-B14F-4D97-AF65-F5344CB8AC3E}">
        <p14:creationId xmlns:p14="http://schemas.microsoft.com/office/powerpoint/2010/main" val="76627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Work Flow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4" name="Left Brace 43"/>
          <p:cNvSpPr/>
          <p:nvPr/>
        </p:nvSpPr>
        <p:spPr>
          <a:xfrm>
            <a:off x="6836724" y="2639495"/>
            <a:ext cx="256039" cy="606733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91400" y="2619697"/>
            <a:ext cx="121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7030A0"/>
                </a:solidFill>
              </a:rPr>
              <a:t>Recommended Image Viewer: </a:t>
            </a:r>
            <a:r>
              <a:rPr lang="en-US" sz="1200" b="1" i="1" dirty="0" err="1">
                <a:solidFill>
                  <a:srgbClr val="7030A0"/>
                </a:solidFill>
              </a:rPr>
              <a:t>Euresys</a:t>
            </a:r>
            <a:endParaRPr lang="en-US" sz="1200" b="1" i="1" dirty="0">
              <a:solidFill>
                <a:srgbClr val="7030A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6" y="1447800"/>
            <a:ext cx="8346575" cy="4838796"/>
            <a:chOff x="35425" y="2073794"/>
            <a:chExt cx="8346575" cy="4838796"/>
          </a:xfrm>
        </p:grpSpPr>
        <p:sp>
          <p:nvSpPr>
            <p:cNvPr id="38" name="TextBox 37"/>
            <p:cNvSpPr txBox="1"/>
            <p:nvPr/>
          </p:nvSpPr>
          <p:spPr>
            <a:xfrm>
              <a:off x="35425" y="3720718"/>
              <a:ext cx="16816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rgbClr val="7030A0"/>
                  </a:solidFill>
                </a:rPr>
                <a:t>Signals: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FSYNC (in/ out)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Strobe (out)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Trigger (SW)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Event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 err="1">
                  <a:solidFill>
                    <a:srgbClr val="7030A0"/>
                  </a:solidFill>
                </a:rPr>
                <a:t>Memgate</a:t>
              </a:r>
              <a:endParaRPr lang="en-US" sz="1200" b="1" i="1" dirty="0">
                <a:solidFill>
                  <a:srgbClr val="7030A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IRIG (unmodulated)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447800" y="2073794"/>
              <a:ext cx="6934200" cy="3031919"/>
              <a:chOff x="1407964" y="1443335"/>
              <a:chExt cx="6934200" cy="303191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981200" y="1443335"/>
                <a:ext cx="6360964" cy="2326855"/>
                <a:chOff x="459165" y="1443335"/>
                <a:chExt cx="6360964" cy="2326855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247832" y="1828800"/>
                  <a:ext cx="1476568" cy="182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51000">
                      <a:schemeClr val="bg1">
                        <a:lumMod val="85000"/>
                      </a:schemeClr>
                    </a:gs>
                    <a:gs pos="83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048000" y="1866900"/>
                  <a:ext cx="990600" cy="685800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095433" y="2136911"/>
                  <a:ext cx="990600" cy="685800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975814">
                  <a:off x="3146951" y="2399288"/>
                  <a:ext cx="990600" cy="685800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933493">
                  <a:off x="3220370" y="2687553"/>
                  <a:ext cx="990600" cy="685800"/>
                </a:xfrm>
                <a:prstGeom prst="rect">
                  <a:avLst/>
                </a:prstGeom>
              </p:spPr>
            </p:pic>
            <p:cxnSp>
              <p:nvCxnSpPr>
                <p:cNvPr id="11" name="Straight Connector 10"/>
                <p:cNvCxnSpPr>
                  <a:endCxn id="8" idx="3"/>
                </p:cNvCxnSpPr>
                <p:nvPr/>
              </p:nvCxnSpPr>
              <p:spPr>
                <a:xfrm flipV="1">
                  <a:off x="1066800" y="2247941"/>
                  <a:ext cx="2543174" cy="171409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581613" y="2495550"/>
                  <a:ext cx="2009119" cy="38599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483935" y="3063744"/>
                  <a:ext cx="2299373" cy="485274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762000" y="2781300"/>
                  <a:ext cx="2953670" cy="726408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975" t="9995" r="18029" b="11776"/>
                <a:stretch/>
              </p:blipFill>
              <p:spPr>
                <a:xfrm>
                  <a:off x="459165" y="2209800"/>
                  <a:ext cx="1524926" cy="1560390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 rot="21359100">
                  <a:off x="2305988" y="2033242"/>
                  <a:ext cx="990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7030A0"/>
                      </a:solidFill>
                    </a:rPr>
                    <a:t>4 x CXP 6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297506" y="2297277"/>
                  <a:ext cx="990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7030A0"/>
                      </a:solidFill>
                    </a:rPr>
                    <a:t>4 x CXP 6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 rot="20819135">
                  <a:off x="2293630" y="2778322"/>
                  <a:ext cx="990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7030A0"/>
                      </a:solidFill>
                    </a:rPr>
                    <a:t>4 x CXP 6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20899116">
                  <a:off x="2420301" y="3019882"/>
                  <a:ext cx="9906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7030A0"/>
                      </a:solidFill>
                    </a:rPr>
                    <a:t>4 x CXP 6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918897" y="1968755"/>
                  <a:ext cx="990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7030A0"/>
                      </a:solidFill>
                    </a:rPr>
                    <a:t>Computer with </a:t>
                  </a:r>
                  <a:r>
                    <a:rPr lang="en-US" sz="1200" b="1" i="1" dirty="0" err="1">
                      <a:solidFill>
                        <a:srgbClr val="7030A0"/>
                      </a:solidFill>
                    </a:rPr>
                    <a:t>PCIe</a:t>
                  </a:r>
                  <a:r>
                    <a:rPr lang="en-US" sz="1200" b="1" i="1" dirty="0">
                      <a:solidFill>
                        <a:srgbClr val="7030A0"/>
                      </a:solidFill>
                    </a:rPr>
                    <a:t> Gen 3 Slots 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124200" y="1443335"/>
                  <a:ext cx="99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7030A0"/>
                      </a:solidFill>
                    </a:rPr>
                    <a:t>4 x Frame Grabbers</a:t>
                  </a:r>
                </a:p>
              </p:txBody>
            </p:sp>
            <p:sp>
              <p:nvSpPr>
                <p:cNvPr id="31" name="Left Brace 30"/>
                <p:cNvSpPr/>
                <p:nvPr/>
              </p:nvSpPr>
              <p:spPr>
                <a:xfrm>
                  <a:off x="5331156" y="1743186"/>
                  <a:ext cx="183902" cy="752364"/>
                </a:xfrm>
                <a:prstGeom prst="leftBrace">
                  <a:avLst/>
                </a:prstGeom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829529" y="1612028"/>
                  <a:ext cx="990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>
                      <a:solidFill>
                        <a:srgbClr val="7030A0"/>
                      </a:solidFill>
                    </a:rPr>
                    <a:t>Image Processors  (</a:t>
                  </a:r>
                  <a:r>
                    <a:rPr lang="en-US" sz="1200" b="1" i="1" dirty="0" err="1">
                      <a:solidFill>
                        <a:srgbClr val="7030A0"/>
                      </a:solidFill>
                    </a:rPr>
                    <a:t>Halcon</a:t>
                  </a:r>
                  <a:r>
                    <a:rPr lang="en-US" sz="1200" b="1" i="1" dirty="0">
                      <a:solidFill>
                        <a:srgbClr val="7030A0"/>
                      </a:solidFill>
                    </a:rPr>
                    <a:t>, </a:t>
                  </a:r>
                  <a:r>
                    <a:rPr lang="en-US" sz="1200" b="1" i="1" dirty="0" err="1">
                      <a:solidFill>
                        <a:srgbClr val="7030A0"/>
                      </a:solidFill>
                    </a:rPr>
                    <a:t>Matrox</a:t>
                  </a:r>
                  <a:r>
                    <a:rPr lang="en-US" sz="1200" b="1" i="1" dirty="0">
                      <a:solidFill>
                        <a:srgbClr val="7030A0"/>
                      </a:solidFill>
                    </a:rPr>
                    <a:t>, </a:t>
                  </a:r>
                  <a:r>
                    <a:rPr lang="en-US" sz="1200" b="1" i="1" dirty="0" err="1">
                      <a:solidFill>
                        <a:srgbClr val="7030A0"/>
                      </a:solidFill>
                    </a:rPr>
                    <a:t>etc</a:t>
                  </a:r>
                  <a:r>
                    <a:rPr lang="en-US" sz="1200" b="1" i="1" dirty="0">
                      <a:solidFill>
                        <a:srgbClr val="7030A0"/>
                      </a:solidFill>
                    </a:rPr>
                    <a:t>)</a:t>
                  </a:r>
                </a:p>
              </p:txBody>
            </p:sp>
          </p:grpSp>
          <p:cxnSp>
            <p:nvCxnSpPr>
              <p:cNvPr id="36" name="Straight Connector 35"/>
              <p:cNvCxnSpPr>
                <a:cxnSpLocks/>
                <a:stCxn id="40" idx="1"/>
              </p:cNvCxnSpPr>
              <p:nvPr/>
            </p:nvCxnSpPr>
            <p:spPr>
              <a:xfrm flipV="1">
                <a:off x="1665332" y="3475958"/>
                <a:ext cx="756697" cy="26988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Left Brace 39"/>
              <p:cNvSpPr/>
              <p:nvPr/>
            </p:nvSpPr>
            <p:spPr>
              <a:xfrm rot="10800000" flipV="1">
                <a:off x="1407964" y="3081338"/>
                <a:ext cx="257368" cy="1393916"/>
              </a:xfrm>
              <a:prstGeom prst="leftBrace">
                <a:avLst>
                  <a:gd name="adj1" fmla="val 8333"/>
                  <a:gd name="adj2" fmla="val 47672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28800" y="4419600"/>
              <a:ext cx="22098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rgbClr val="7030A0"/>
                  </a:solidFill>
                </a:rPr>
                <a:t>When Streamer establishes CXP link with FG SW: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transmits raw images as 1 to  4 virtual cameras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Corrects pixels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Offset/gains accessible via xml (not CXP standard)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Color – Raw data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Headers in image data for time stamp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Images are captured 12-bit, transmitted in either 8-bit or 12 bit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33502" y="4288059"/>
              <a:ext cx="22006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>
                  <a:solidFill>
                    <a:srgbClr val="7030A0"/>
                  </a:solidFill>
                </a:rPr>
                <a:t>When FG receives images: 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DMA’s image data in to PC ram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rgbClr val="7030A0"/>
                  </a:solidFill>
                </a:rPr>
                <a:t>User program stitches data into 1 image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897255" y="3676306"/>
            <a:ext cx="2200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7030A0"/>
                </a:solidFill>
              </a:rPr>
              <a:t>When Viewer/Integrator receives images (Via Gen-</a:t>
            </a:r>
            <a:r>
              <a:rPr lang="en-US" sz="1200" b="1" i="1" dirty="0" err="1">
                <a:solidFill>
                  <a:srgbClr val="7030A0"/>
                </a:solidFill>
              </a:rPr>
              <a:t>i</a:t>
            </a:r>
            <a:r>
              <a:rPr lang="en-US" sz="1200" b="1" i="1" dirty="0">
                <a:solidFill>
                  <a:srgbClr val="7030A0"/>
                </a:solidFill>
              </a:rPr>
              <a:t>-Cam):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7030A0"/>
                </a:solidFill>
              </a:rPr>
              <a:t>Camera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7030A0"/>
                </a:solidFill>
              </a:rPr>
              <a:t>Manages resolution / speed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7030A0"/>
                </a:solidFill>
              </a:rPr>
              <a:t>Performs color interpolation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7030A0"/>
                </a:solidFill>
              </a:rPr>
              <a:t>Performs white balance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7030A0"/>
                </a:solidFill>
              </a:rPr>
              <a:t>Adjusts bit-depth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7030A0"/>
                </a:solidFill>
              </a:rPr>
              <a:t>Places time stamp in header</a:t>
            </a:r>
          </a:p>
        </p:txBody>
      </p:sp>
    </p:spTree>
    <p:extLst>
      <p:ext uri="{BB962C8B-B14F-4D97-AF65-F5344CB8AC3E}">
        <p14:creationId xmlns:p14="http://schemas.microsoft.com/office/powerpoint/2010/main" val="2318998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68854"/>
            <a:ext cx="8229600" cy="1274546"/>
          </a:xfrm>
        </p:spPr>
        <p:txBody>
          <a:bodyPr>
            <a:normAutofit/>
          </a:bodyPr>
          <a:lstStyle/>
          <a:p>
            <a:r>
              <a:rPr lang="en-US" dirty="0"/>
              <a:t>Phantom S890</a:t>
            </a:r>
            <a:br>
              <a:rPr lang="en-US" dirty="0"/>
            </a:br>
            <a:r>
              <a:rPr lang="en-US" dirty="0"/>
              <a:t>Specifications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9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64267"/>
            <a:ext cx="6544308" cy="4525963"/>
          </a:xfrm>
        </p:spPr>
        <p:txBody>
          <a:bodyPr>
            <a:norm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</a:rPr>
              <a:t>Flex 4K GS Specifications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9.4 Megapixel Resolution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4K at up to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fps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frame rates at reduced resolutions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CMOS Sensor: 4096 x 2304 pixels 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6.75 µm pixel size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27.6 mm x 15.5 mm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Shutter (GS), Switchable to Rolling Shutter (RS)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Available in Monochrome or Color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 ISO: 5,000 (T) Mono, 640 (T) Color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RS ISO:  2,000 (T) Mono, 320 (T) Color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>
          <a:xfrm>
            <a:off x="3131389" y="62484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lang="en-US" sz="1200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phantomhighspeed.com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r="29033" b="-10969"/>
          <a:stretch/>
        </p:blipFill>
        <p:spPr>
          <a:xfrm>
            <a:off x="6413982" y="1828799"/>
            <a:ext cx="2730018" cy="27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8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64267"/>
            <a:ext cx="6544308" cy="4525963"/>
          </a:xfrm>
        </p:spPr>
        <p:txBody>
          <a:bodyPr>
            <a:norm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tx1"/>
                </a:solidFill>
              </a:rPr>
              <a:t>Streamer Specifications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 to 8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Gpx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/second data transfer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8-bit or 12-bit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CXP 6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DIN connectors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transfer capacity available in increments of: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en-US" alt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Gpx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</a:t>
            </a:r>
            <a:r>
              <a:rPr lang="en-US" alt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Gpx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</a:t>
            </a:r>
            <a:r>
              <a:rPr lang="en-US" alt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Gpx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/s  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transfer is scalable for reduced data needs</a:t>
            </a:r>
          </a:p>
          <a:p>
            <a:pPr marL="685800" lvl="1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80W power supply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8EA778-0944-45CD-9100-63D873C1FA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>
          <a:xfrm>
            <a:off x="3131389" y="62484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lang="en-US" sz="1200" u="sng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phantomhighspeed.com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1" r="12498"/>
          <a:stretch/>
        </p:blipFill>
        <p:spPr>
          <a:xfrm>
            <a:off x="6553200" y="1750437"/>
            <a:ext cx="2553855" cy="27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7174</TotalTime>
  <Words>655</Words>
  <Application>Microsoft Office PowerPoint</Application>
  <PresentationFormat>On-screen Show (4:3)</PresentationFormat>
  <Paragraphs>135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Open Sans Semibold</vt:lpstr>
      <vt:lpstr>Times New Roman</vt:lpstr>
      <vt:lpstr>Office Theme</vt:lpstr>
      <vt:lpstr>Phantom S890 4K Streaming Camera  </vt:lpstr>
      <vt:lpstr>Phantom S890 Key features</vt:lpstr>
      <vt:lpstr>Phantom S890 Design</vt:lpstr>
      <vt:lpstr>S890 Design</vt:lpstr>
      <vt:lpstr>S890 Design – Cables </vt:lpstr>
      <vt:lpstr>Final Work Flow </vt:lpstr>
      <vt:lpstr>Phantom S890 Specifications</vt:lpstr>
      <vt:lpstr>Preliminary Specifications</vt:lpstr>
      <vt:lpstr>Preliminary Specifications</vt:lpstr>
      <vt:lpstr>Signals</vt:lpstr>
      <vt:lpstr>Pricing &amp; Availability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Reiter</dc:creator>
  <cp:lastModifiedBy>Doreen Clark</cp:lastModifiedBy>
  <cp:revision>361</cp:revision>
  <cp:lastPrinted>2017-01-06T15:52:01Z</cp:lastPrinted>
  <dcterms:created xsi:type="dcterms:W3CDTF">2015-08-14T17:57:25Z</dcterms:created>
  <dcterms:modified xsi:type="dcterms:W3CDTF">2018-03-13T13:15:40Z</dcterms:modified>
</cp:coreProperties>
</file>